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67" r:id="rId6"/>
    <p:sldId id="261" r:id="rId7"/>
    <p:sldId id="262" r:id="rId8"/>
    <p:sldId id="263" r:id="rId9"/>
    <p:sldId id="266" r:id="rId10"/>
    <p:sldId id="268" r:id="rId11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809" autoAdjust="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2526B-E691-46BA-820A-23FD4B74A525}" type="datetimeFigureOut">
              <a:rPr lang="sr-Latn-CS" smtClean="0"/>
              <a:pPr/>
              <a:t>13.5.2013</a:t>
            </a:fld>
            <a:endParaRPr lang="sr-Latn-C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C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BD251A-D158-4574-A24D-43B7CC2F50E1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C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BD251A-D158-4574-A24D-43B7CC2F50E1}" type="slidenum">
              <a:rPr lang="sr-Latn-CS" smtClean="0"/>
              <a:pPr/>
              <a:t>1</a:t>
            </a:fld>
            <a:endParaRPr lang="sr-Latn-C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B9747-56E2-4516-9EFD-5273200E9CC8}" type="datetimeFigureOut">
              <a:rPr lang="sr-Latn-CS" smtClean="0"/>
              <a:pPr/>
              <a:t>13.5.2013</a:t>
            </a:fld>
            <a:endParaRPr lang="sr-Latn-C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66B5D-8FA5-4B8A-AA71-87AE610FE144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B9747-56E2-4516-9EFD-5273200E9CC8}" type="datetimeFigureOut">
              <a:rPr lang="sr-Latn-CS" smtClean="0"/>
              <a:pPr/>
              <a:t>13.5.2013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66B5D-8FA5-4B8A-AA71-87AE610FE144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B9747-56E2-4516-9EFD-5273200E9CC8}" type="datetimeFigureOut">
              <a:rPr lang="sr-Latn-CS" smtClean="0"/>
              <a:pPr/>
              <a:t>13.5.2013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66B5D-8FA5-4B8A-AA71-87AE610FE144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B9747-56E2-4516-9EFD-5273200E9CC8}" type="datetimeFigureOut">
              <a:rPr lang="sr-Latn-CS" smtClean="0"/>
              <a:pPr/>
              <a:t>13.5.2013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66B5D-8FA5-4B8A-AA71-87AE610FE144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B9747-56E2-4516-9EFD-5273200E9CC8}" type="datetimeFigureOut">
              <a:rPr lang="sr-Latn-CS" smtClean="0"/>
              <a:pPr/>
              <a:t>13.5.2013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66B5D-8FA5-4B8A-AA71-87AE610FE144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B9747-56E2-4516-9EFD-5273200E9CC8}" type="datetimeFigureOut">
              <a:rPr lang="sr-Latn-CS" smtClean="0"/>
              <a:pPr/>
              <a:t>13.5.2013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66B5D-8FA5-4B8A-AA71-87AE610FE144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B9747-56E2-4516-9EFD-5273200E9CC8}" type="datetimeFigureOut">
              <a:rPr lang="sr-Latn-CS" smtClean="0"/>
              <a:pPr/>
              <a:t>13.5.2013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66B5D-8FA5-4B8A-AA71-87AE610FE144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B9747-56E2-4516-9EFD-5273200E9CC8}" type="datetimeFigureOut">
              <a:rPr lang="sr-Latn-CS" smtClean="0"/>
              <a:pPr/>
              <a:t>13.5.2013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66B5D-8FA5-4B8A-AA71-87AE610FE144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B9747-56E2-4516-9EFD-5273200E9CC8}" type="datetimeFigureOut">
              <a:rPr lang="sr-Latn-CS" smtClean="0"/>
              <a:pPr/>
              <a:t>13.5.2013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66B5D-8FA5-4B8A-AA71-87AE610FE144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B9747-56E2-4516-9EFD-5273200E9CC8}" type="datetimeFigureOut">
              <a:rPr lang="sr-Latn-CS" smtClean="0"/>
              <a:pPr/>
              <a:t>13.5.2013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66B5D-8FA5-4B8A-AA71-87AE610FE144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B9747-56E2-4516-9EFD-5273200E9CC8}" type="datetimeFigureOut">
              <a:rPr lang="sr-Latn-CS" smtClean="0"/>
              <a:pPr/>
              <a:t>13.5.2013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7A66B5D-8FA5-4B8A-AA71-87AE610FE144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9B9747-56E2-4516-9EFD-5273200E9CC8}" type="datetimeFigureOut">
              <a:rPr lang="sr-Latn-CS" smtClean="0"/>
              <a:pPr/>
              <a:t>13.5.2013</a:t>
            </a:fld>
            <a:endParaRPr lang="sr-Latn-C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r-Latn-C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7A66B5D-8FA5-4B8A-AA71-87AE610FE144}" type="slidenum">
              <a:rPr lang="sr-Latn-CS" smtClean="0"/>
              <a:pPr/>
              <a:t>‹#›</a:t>
            </a:fld>
            <a:endParaRPr lang="sr-Latn-C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ragasn@t-com.m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dragasn@t-com.m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282" y="214290"/>
            <a:ext cx="5286380" cy="1771648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CRNOGORSKI KOMITET ME</a:t>
            </a:r>
            <a:r>
              <a:rPr lang="sr-Latn-CS" sz="2000" dirty="0" smtClean="0"/>
              <a:t>Đ</a:t>
            </a:r>
            <a:r>
              <a:rPr lang="en-US" sz="2000" dirty="0" smtClean="0"/>
              <a:t>UNARODNOG VIJEĆA</a:t>
            </a:r>
            <a:r>
              <a:rPr lang="sr-Latn-CS" sz="2000" dirty="0" smtClean="0"/>
              <a:t/>
            </a:r>
            <a:br>
              <a:rPr lang="sr-Latn-CS" sz="2000" dirty="0" smtClean="0"/>
            </a:br>
            <a:r>
              <a:rPr lang="en-US" sz="2000" dirty="0" smtClean="0"/>
              <a:t>ZA VELIKE ELEKTRIČNE MREŽE –CG KO CIGRE</a:t>
            </a:r>
            <a:br>
              <a:rPr lang="en-US" sz="2000" dirty="0" smtClean="0"/>
            </a:br>
            <a:endParaRPr lang="sr-Latn-C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44" y="1857364"/>
            <a:ext cx="8245252" cy="4500594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1600" dirty="0" smtClean="0"/>
              <a:t> </a:t>
            </a:r>
            <a:r>
              <a:rPr lang="sr-Latn-CS" sz="1600" dirty="0" smtClean="0"/>
              <a:t>Nikola Dragaš,dipl.ing.el</a:t>
            </a:r>
            <a:r>
              <a:rPr lang="sr-Latn-CS" dirty="0" smtClean="0"/>
              <a:t>.						</a:t>
            </a:r>
            <a:endParaRPr lang="en-US" dirty="0" smtClean="0"/>
          </a:p>
          <a:p>
            <a:pPr algn="l"/>
            <a:r>
              <a:rPr lang="en-US" sz="1600" dirty="0" smtClean="0"/>
              <a:t> </a:t>
            </a:r>
            <a:r>
              <a:rPr lang="sr-Latn-CS" sz="1600" dirty="0" smtClean="0"/>
              <a:t>Tržnice i pijace d.o.o. Podgorica</a:t>
            </a:r>
            <a:r>
              <a:rPr lang="sr-Latn-CS" dirty="0" smtClean="0"/>
              <a:t>					</a:t>
            </a:r>
            <a:endParaRPr lang="en-US" dirty="0" smtClean="0"/>
          </a:p>
          <a:p>
            <a:pPr algn="l"/>
            <a:r>
              <a:rPr lang="en-US" sz="1600" u="sng" dirty="0" smtClean="0">
                <a:hlinkClick r:id="rId3"/>
              </a:rPr>
              <a:t> </a:t>
            </a:r>
            <a:r>
              <a:rPr lang="sr-Latn-CS" sz="1600" u="sng" dirty="0" smtClean="0">
                <a:hlinkClick r:id="rId3"/>
              </a:rPr>
              <a:t>dragasn@t-com.me</a:t>
            </a:r>
            <a:r>
              <a:rPr lang="sr-Latn-CS" dirty="0" smtClean="0"/>
              <a:t>	</a:t>
            </a:r>
            <a:endParaRPr lang="en-US" dirty="0" smtClean="0"/>
          </a:p>
          <a:p>
            <a:pPr algn="l"/>
            <a:endParaRPr lang="en-US" dirty="0" smtClean="0"/>
          </a:p>
          <a:p>
            <a:pPr algn="ctr"/>
            <a:r>
              <a:rPr lang="en-US" dirty="0" smtClean="0"/>
              <a:t> </a:t>
            </a:r>
            <a:r>
              <a:rPr lang="sr-Latn-CS" b="1" dirty="0" smtClean="0"/>
              <a:t>REGULACIJA KVALITETA SNADBIJEVANJA ELEKTRIČNOM ENERGIJOM U FUNKCIJI REGULACIJE CIJENA MONOPOLSKIH DIJELATNOSTI</a:t>
            </a:r>
            <a:endParaRPr lang="sr-Latn-CS" dirty="0" smtClean="0"/>
          </a:p>
          <a:p>
            <a:pPr algn="ctr"/>
            <a:r>
              <a:rPr lang="sr-Latn-CS" dirty="0" smtClean="0"/>
              <a:t>					</a:t>
            </a:r>
          </a:p>
          <a:p>
            <a:r>
              <a:rPr lang="sr-Latn-CS" dirty="0" smtClean="0"/>
              <a:t>		                            </a:t>
            </a:r>
          </a:p>
          <a:p>
            <a:endParaRPr lang="sr-Latn-C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21173" y="1214422"/>
            <a:ext cx="2303691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b="1" u="sng" dirty="0" err="1" smtClean="0"/>
              <a:t>Regulatorni</a:t>
            </a:r>
            <a:r>
              <a:rPr lang="en-US" sz="2800" b="1" u="sng" dirty="0" smtClean="0"/>
              <a:t> </a:t>
            </a:r>
            <a:r>
              <a:rPr lang="en-US" sz="2800" b="1" u="sng" dirty="0" err="1" smtClean="0"/>
              <a:t>podsticaji</a:t>
            </a:r>
            <a:r>
              <a:rPr lang="en-US" sz="2800" b="1" u="sng" dirty="0" smtClean="0"/>
              <a:t> </a:t>
            </a:r>
            <a:r>
              <a:rPr lang="sr-Latn-CS" sz="2800" b="1" u="sng" dirty="0" err="1" smtClean="0"/>
              <a:t>z</a:t>
            </a:r>
            <a:r>
              <a:rPr lang="en-US" sz="2800" b="1" u="sng" dirty="0" smtClean="0"/>
              <a:t>a </a:t>
            </a:r>
            <a:r>
              <a:rPr lang="en-US" sz="2800" b="1" u="sng" dirty="0" err="1" smtClean="0"/>
              <a:t>investicije</a:t>
            </a:r>
            <a:r>
              <a:rPr lang="en-US" sz="2800" b="1" u="sng" dirty="0" smtClean="0"/>
              <a:t> </a:t>
            </a:r>
            <a:endParaRPr lang="sr-Latn-CS" sz="2800" b="1" u="sng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714348" y="1714488"/>
          <a:ext cx="5500726" cy="365760"/>
        </p:xfrm>
        <a:graphic>
          <a:graphicData uri="http://schemas.openxmlformats.org/drawingml/2006/table">
            <a:tbl>
              <a:tblPr/>
              <a:tblGrid>
                <a:gridCol w="5500726"/>
              </a:tblGrid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Regulatorni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istrumenti</a:t>
                      </a:r>
                      <a:r>
                        <a:rPr lang="en-US" b="1" dirty="0" smtClean="0"/>
                        <a:t> </a:t>
                      </a:r>
                      <a:endParaRPr lang="sr-Latn-CS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727938" y="2082018"/>
          <a:ext cx="2487136" cy="3418684"/>
        </p:xfrm>
        <a:graphic>
          <a:graphicData uri="http://schemas.openxmlformats.org/drawingml/2006/table">
            <a:tbl>
              <a:tblPr/>
              <a:tblGrid>
                <a:gridCol w="2487136"/>
              </a:tblGrid>
              <a:tr h="3418684">
                <a:tc>
                  <a:txBody>
                    <a:bodyPr/>
                    <a:lstStyle/>
                    <a:p>
                      <a:endParaRPr lang="sr-Latn-CS" dirty="0" smtClean="0"/>
                    </a:p>
                    <a:p>
                      <a:pPr algn="ctr"/>
                      <a:r>
                        <a:rPr lang="sr-Latn-CS" dirty="0" smtClean="0"/>
                        <a:t>Viša stopa povraćaja</a:t>
                      </a:r>
                      <a:r>
                        <a:rPr lang="sr-Latn-CS" baseline="0" dirty="0" smtClean="0"/>
                        <a:t> za nove investicije</a:t>
                      </a:r>
                    </a:p>
                    <a:p>
                      <a:endParaRPr lang="sr-Latn-CS" dirty="0" smtClean="0"/>
                    </a:p>
                    <a:p>
                      <a:endParaRPr lang="sr-Latn-CS" dirty="0" smtClean="0"/>
                    </a:p>
                    <a:p>
                      <a:endParaRPr lang="sr-Latn-CS" dirty="0" smtClean="0"/>
                    </a:p>
                    <a:p>
                      <a:endParaRPr lang="sr-Latn-CS" dirty="0" smtClean="0"/>
                    </a:p>
                    <a:p>
                      <a:r>
                        <a:rPr lang="sr-Latn-CS" dirty="0" smtClean="0"/>
                        <a:t>“Negativni podsticaj” prihodi korišćeni</a:t>
                      </a:r>
                      <a:r>
                        <a:rPr lang="sr-Latn-CS" baseline="0" dirty="0" smtClean="0"/>
                        <a:t> za umanjivanje tarifa ukoliko nije reinvestirano</a:t>
                      </a:r>
                      <a:endParaRPr lang="sr-Latn-C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727938" y="2996418"/>
          <a:ext cx="2489982" cy="932648"/>
        </p:xfrm>
        <a:graphic>
          <a:graphicData uri="http://schemas.openxmlformats.org/drawingml/2006/table">
            <a:tbl>
              <a:tblPr/>
              <a:tblGrid>
                <a:gridCol w="2489982"/>
              </a:tblGrid>
              <a:tr h="932648">
                <a:tc>
                  <a:txBody>
                    <a:bodyPr/>
                    <a:lstStyle/>
                    <a:p>
                      <a:pPr algn="ctr"/>
                      <a:r>
                        <a:rPr lang="sr-Latn-CS" dirty="0" smtClean="0"/>
                        <a:t>Depozit za povećanje kapaciteta/ugovor</a:t>
                      </a:r>
                      <a:r>
                        <a:rPr lang="sr-Latn-CS" baseline="0" dirty="0" smtClean="0"/>
                        <a:t> za kapacitet</a:t>
                      </a:r>
                      <a:endParaRPr lang="sr-Latn-C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717452" y="2096086"/>
          <a:ext cx="3024554" cy="3404616"/>
        </p:xfrm>
        <a:graphic>
          <a:graphicData uri="http://schemas.openxmlformats.org/drawingml/2006/table">
            <a:tbl>
              <a:tblPr/>
              <a:tblGrid>
                <a:gridCol w="3024554"/>
              </a:tblGrid>
              <a:tr h="3404616">
                <a:tc>
                  <a:txBody>
                    <a:bodyPr/>
                    <a:lstStyle/>
                    <a:p>
                      <a:endParaRPr lang="sr-Latn-CS" dirty="0" smtClean="0"/>
                    </a:p>
                    <a:p>
                      <a:endParaRPr lang="sr-Latn-CS" dirty="0" smtClean="0"/>
                    </a:p>
                    <a:p>
                      <a:endParaRPr lang="sr-Latn-CS" dirty="0" smtClean="0"/>
                    </a:p>
                    <a:p>
                      <a:endParaRPr lang="sr-Latn-CS" dirty="0" smtClean="0"/>
                    </a:p>
                    <a:p>
                      <a:endParaRPr lang="sr-Latn-CS" dirty="0" smtClean="0"/>
                    </a:p>
                    <a:p>
                      <a:r>
                        <a:rPr lang="sr-Latn-CS" b="1" dirty="0" smtClean="0"/>
                        <a:t>Regulatorni podsticaji za investicije</a:t>
                      </a:r>
                      <a:endParaRPr lang="sr-Latn-CS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6231988" y="1705919"/>
          <a:ext cx="2405575" cy="365760"/>
        </p:xfrm>
        <a:graphic>
          <a:graphicData uri="http://schemas.openxmlformats.org/drawingml/2006/table">
            <a:tbl>
              <a:tblPr/>
              <a:tblGrid>
                <a:gridCol w="2405575"/>
              </a:tblGrid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sr-Latn-CS" b="1" dirty="0" smtClean="0"/>
                        <a:t>Primjenjeno u</a:t>
                      </a:r>
                      <a:endParaRPr lang="sr-Latn-CS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6217920" y="2110154"/>
          <a:ext cx="2419643" cy="872197"/>
        </p:xfrm>
        <a:graphic>
          <a:graphicData uri="http://schemas.openxmlformats.org/drawingml/2006/table">
            <a:tbl>
              <a:tblPr/>
              <a:tblGrid>
                <a:gridCol w="2419643"/>
              </a:tblGrid>
              <a:tr h="872197">
                <a:tc>
                  <a:txBody>
                    <a:bodyPr/>
                    <a:lstStyle/>
                    <a:p>
                      <a:endParaRPr lang="sr-Latn-CS" dirty="0" smtClean="0"/>
                    </a:p>
                    <a:p>
                      <a:r>
                        <a:rPr lang="sr-Latn-CS" dirty="0" smtClean="0"/>
                        <a:t>Francuska</a:t>
                      </a:r>
                      <a:endParaRPr lang="sr-Latn-C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6217920" y="3010486"/>
          <a:ext cx="2426046" cy="914400"/>
        </p:xfrm>
        <a:graphic>
          <a:graphicData uri="http://schemas.openxmlformats.org/drawingml/2006/table">
            <a:tbl>
              <a:tblPr/>
              <a:tblGrid>
                <a:gridCol w="2426046"/>
              </a:tblGrid>
              <a:tr h="914400">
                <a:tc>
                  <a:txBody>
                    <a:bodyPr/>
                    <a:lstStyle/>
                    <a:p>
                      <a:r>
                        <a:rPr lang="sr-Latn-CS" dirty="0" smtClean="0"/>
                        <a:t>Austrija, Španija,</a:t>
                      </a:r>
                      <a:r>
                        <a:rPr lang="sr-Latn-CS" baseline="0" dirty="0" smtClean="0"/>
                        <a:t> Velika Britanija</a:t>
                      </a:r>
                      <a:endParaRPr lang="sr-Latn-C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6231988" y="3938954"/>
          <a:ext cx="2433710" cy="1561514"/>
        </p:xfrm>
        <a:graphic>
          <a:graphicData uri="http://schemas.openxmlformats.org/drawingml/2006/table">
            <a:tbl>
              <a:tblPr/>
              <a:tblGrid>
                <a:gridCol w="2433710"/>
              </a:tblGrid>
              <a:tr h="1561514">
                <a:tc>
                  <a:txBody>
                    <a:bodyPr/>
                    <a:lstStyle/>
                    <a:p>
                      <a:r>
                        <a:rPr lang="sr-Latn-CS" dirty="0" smtClean="0"/>
                        <a:t>Austrija</a:t>
                      </a:r>
                      <a:endParaRPr lang="sr-Latn-C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731520" y="5500468"/>
          <a:ext cx="2996418" cy="1188720"/>
        </p:xfrm>
        <a:graphic>
          <a:graphicData uri="http://schemas.openxmlformats.org/drawingml/2006/table">
            <a:tbl>
              <a:tblPr/>
              <a:tblGrid>
                <a:gridCol w="2996418"/>
              </a:tblGrid>
              <a:tr h="844061">
                <a:tc>
                  <a:txBody>
                    <a:bodyPr/>
                    <a:lstStyle/>
                    <a:p>
                      <a:r>
                        <a:rPr lang="sr-Latn-CS" b="1" dirty="0" smtClean="0"/>
                        <a:t>Regulator  ima moć da prepozna ne domaće investicije u regulisanim sredstvima</a:t>
                      </a:r>
                      <a:endParaRPr lang="sr-Latn-CS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3714744" y="5500702"/>
          <a:ext cx="2518117" cy="1200613"/>
        </p:xfrm>
        <a:graphic>
          <a:graphicData uri="http://schemas.openxmlformats.org/drawingml/2006/table">
            <a:tbl>
              <a:tblPr/>
              <a:tblGrid>
                <a:gridCol w="2518117"/>
              </a:tblGrid>
              <a:tr h="1200613">
                <a:tc>
                  <a:txBody>
                    <a:bodyPr/>
                    <a:lstStyle/>
                    <a:p>
                      <a:endParaRPr lang="sr-Latn-C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6246055" y="5486400"/>
          <a:ext cx="2419643" cy="1228748"/>
        </p:xfrm>
        <a:graphic>
          <a:graphicData uri="http://schemas.openxmlformats.org/drawingml/2006/table">
            <a:tbl>
              <a:tblPr/>
              <a:tblGrid>
                <a:gridCol w="2419643"/>
              </a:tblGrid>
              <a:tr h="1228748">
                <a:tc>
                  <a:txBody>
                    <a:bodyPr/>
                    <a:lstStyle/>
                    <a:p>
                      <a:r>
                        <a:rPr lang="sr-Latn-CS" dirty="0" smtClean="0"/>
                        <a:t>Grčka</a:t>
                      </a:r>
                      <a:endParaRPr lang="sr-Latn-C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b="1" u="sng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Uloga</a:t>
            </a:r>
            <a:r>
              <a:rPr lang="en-US" sz="32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</a:t>
            </a:r>
            <a:r>
              <a:rPr lang="en-US" sz="3200" b="1" u="sng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i</a:t>
            </a:r>
            <a:r>
              <a:rPr lang="en-US" sz="32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</a:t>
            </a:r>
            <a:r>
              <a:rPr lang="en-US" sz="3200" b="1" u="sng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zna</a:t>
            </a:r>
            <a:r>
              <a:rPr lang="sr-Latn-CS" sz="32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čaj regulacije</a:t>
            </a:r>
            <a:endParaRPr lang="sr-Latn-CS" sz="3200" b="1" u="sng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43050"/>
            <a:ext cx="9358378" cy="4889186"/>
          </a:xfrm>
        </p:spPr>
        <p:txBody>
          <a:bodyPr/>
          <a:lstStyle/>
          <a:p>
            <a:pPr>
              <a:buNone/>
            </a:pPr>
            <a:r>
              <a:rPr lang="sr-Latn-CS" dirty="0" smtClean="0"/>
              <a:t> </a:t>
            </a:r>
            <a:r>
              <a:rPr lang="sr-Latn-CS" sz="1800" b="1" dirty="0" smtClean="0"/>
              <a:t> Razdvajanje elektroenergetske djelatnosti</a:t>
            </a:r>
          </a:p>
          <a:p>
            <a:endParaRPr lang="sr-Latn-CS" dirty="0" smtClean="0"/>
          </a:p>
          <a:p>
            <a:endParaRPr lang="sr-Latn-CS" dirty="0" smtClean="0"/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r>
              <a:rPr lang="sr-Latn-CS" dirty="0" smtClean="0"/>
              <a:t> </a:t>
            </a:r>
          </a:p>
          <a:p>
            <a:pPr>
              <a:buNone/>
            </a:pPr>
            <a:endParaRPr lang="sr-Latn-CS" sz="1800" dirty="0" smtClean="0"/>
          </a:p>
          <a:p>
            <a:pPr>
              <a:buNone/>
            </a:pPr>
            <a:endParaRPr lang="sr-Latn-CS" sz="1800" dirty="0" smtClean="0"/>
          </a:p>
          <a:p>
            <a:pPr>
              <a:buNone/>
            </a:pPr>
            <a:endParaRPr lang="sr-Latn-CS" sz="1800" dirty="0" smtClean="0"/>
          </a:p>
          <a:p>
            <a:pPr>
              <a:buNone/>
            </a:pPr>
            <a:r>
              <a:rPr lang="sr-Latn-CS" sz="1800" dirty="0" smtClean="0"/>
              <a:t>Konkurencija     Konkurencija                                                              Konkurencija</a:t>
            </a:r>
          </a:p>
          <a:p>
            <a:pPr>
              <a:buNone/>
            </a:pPr>
            <a:endParaRPr lang="sr-Latn-CS" dirty="0" smtClean="0"/>
          </a:p>
          <a:p>
            <a:endParaRPr lang="sr-Latn-CS" dirty="0" smtClean="0"/>
          </a:p>
        </p:txBody>
      </p:sp>
      <p:sp>
        <p:nvSpPr>
          <p:cNvPr id="4" name="Pentagon 3"/>
          <p:cNvSpPr/>
          <p:nvPr/>
        </p:nvSpPr>
        <p:spPr>
          <a:xfrm>
            <a:off x="0" y="3429000"/>
            <a:ext cx="1714512" cy="135732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Proizvodnja</a:t>
            </a:r>
            <a:endParaRPr lang="sr-Latn-CS" dirty="0"/>
          </a:p>
        </p:txBody>
      </p:sp>
      <p:sp>
        <p:nvSpPr>
          <p:cNvPr id="5" name="Pentagon 4"/>
          <p:cNvSpPr/>
          <p:nvPr/>
        </p:nvSpPr>
        <p:spPr>
          <a:xfrm>
            <a:off x="1643042" y="3429000"/>
            <a:ext cx="1571636" cy="135732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Trgovina na veliko</a:t>
            </a:r>
            <a:endParaRPr lang="sr-Latn-CS" dirty="0"/>
          </a:p>
        </p:txBody>
      </p:sp>
      <p:sp>
        <p:nvSpPr>
          <p:cNvPr id="6" name="Rectangle 5"/>
          <p:cNvSpPr/>
          <p:nvPr/>
        </p:nvSpPr>
        <p:spPr>
          <a:xfrm>
            <a:off x="3214678" y="2928934"/>
            <a:ext cx="3143272" cy="30718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  <p:sp>
        <p:nvSpPr>
          <p:cNvPr id="7" name="Pentagon 6"/>
          <p:cNvSpPr/>
          <p:nvPr/>
        </p:nvSpPr>
        <p:spPr>
          <a:xfrm>
            <a:off x="6357950" y="3429000"/>
            <a:ext cx="1571636" cy="135732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Trgovina na malo</a:t>
            </a:r>
            <a:endParaRPr lang="sr-Latn-CS" dirty="0"/>
          </a:p>
        </p:txBody>
      </p:sp>
      <p:sp>
        <p:nvSpPr>
          <p:cNvPr id="8" name="Rounded Rectangle 7"/>
          <p:cNvSpPr/>
          <p:nvPr/>
        </p:nvSpPr>
        <p:spPr>
          <a:xfrm>
            <a:off x="7929586" y="3714752"/>
            <a:ext cx="928662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Kupci</a:t>
            </a:r>
            <a:endParaRPr lang="sr-Latn-CS" dirty="0"/>
          </a:p>
        </p:txBody>
      </p:sp>
      <p:sp>
        <p:nvSpPr>
          <p:cNvPr id="11" name="Pentagon 10"/>
          <p:cNvSpPr/>
          <p:nvPr/>
        </p:nvSpPr>
        <p:spPr>
          <a:xfrm>
            <a:off x="3214678" y="3429000"/>
            <a:ext cx="1500198" cy="1285884"/>
          </a:xfrm>
          <a:prstGeom prst="homePlat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Prenos</a:t>
            </a:r>
            <a:endParaRPr lang="sr-Latn-CS" dirty="0"/>
          </a:p>
        </p:txBody>
      </p:sp>
      <p:sp>
        <p:nvSpPr>
          <p:cNvPr id="12" name="Pentagon 11"/>
          <p:cNvSpPr/>
          <p:nvPr/>
        </p:nvSpPr>
        <p:spPr>
          <a:xfrm>
            <a:off x="4714876" y="3429000"/>
            <a:ext cx="1714512" cy="1214446"/>
          </a:xfrm>
          <a:prstGeom prst="homePlat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Distribucija</a:t>
            </a:r>
            <a:endParaRPr lang="sr-Latn-CS" dirty="0"/>
          </a:p>
        </p:txBody>
      </p:sp>
      <p:sp>
        <p:nvSpPr>
          <p:cNvPr id="13" name="Rounded Rectangle 12"/>
          <p:cNvSpPr/>
          <p:nvPr/>
        </p:nvSpPr>
        <p:spPr>
          <a:xfrm>
            <a:off x="3714744" y="5286388"/>
            <a:ext cx="2143140" cy="500066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Regulisane dijelatnosti</a:t>
            </a:r>
            <a:endParaRPr lang="sr-Latn-CS" dirty="0"/>
          </a:p>
        </p:txBody>
      </p:sp>
      <p:sp>
        <p:nvSpPr>
          <p:cNvPr id="14" name="Down Arrow 13"/>
          <p:cNvSpPr/>
          <p:nvPr/>
        </p:nvSpPr>
        <p:spPr>
          <a:xfrm>
            <a:off x="3286116" y="2643182"/>
            <a:ext cx="142876" cy="285752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  <p:sp>
        <p:nvSpPr>
          <p:cNvPr id="15" name="Down Arrow 14"/>
          <p:cNvSpPr/>
          <p:nvPr/>
        </p:nvSpPr>
        <p:spPr>
          <a:xfrm>
            <a:off x="6143636" y="2643182"/>
            <a:ext cx="142876" cy="285752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642918"/>
            <a:ext cx="8229600" cy="62150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200" b="1" u="sng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Uloga</a:t>
            </a:r>
            <a:r>
              <a:rPr lang="en-US" sz="32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u="sng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n-US" sz="32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u="sng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zna</a:t>
            </a:r>
            <a:r>
              <a:rPr lang="sr-Latn-CS" sz="32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čaj regulacije</a:t>
            </a:r>
            <a:endParaRPr lang="en-US" sz="3200" b="1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sr-Latn-CS" sz="1800" b="1" dirty="0" smtClean="0"/>
              <a:t>Predmet ekonomske su strateški parametri koji podrazumjevaju  :</a:t>
            </a:r>
          </a:p>
          <a:p>
            <a:pPr>
              <a:buFont typeface="Wingdings" pitchFamily="2" charset="2"/>
              <a:buChar char="Ø"/>
            </a:pPr>
            <a:r>
              <a:rPr lang="sr-Latn-CS" sz="1800" b="1" dirty="0" smtClean="0"/>
              <a:t> Kontrolu cijena</a:t>
            </a:r>
          </a:p>
          <a:p>
            <a:pPr>
              <a:buFont typeface="Wingdings" pitchFamily="2" charset="2"/>
              <a:buChar char="Ø"/>
            </a:pPr>
            <a:r>
              <a:rPr lang="sr-Latn-CS" sz="1800" b="1" dirty="0" smtClean="0"/>
              <a:t>Kvalitet snabdijevanja</a:t>
            </a:r>
          </a:p>
          <a:p>
            <a:pPr>
              <a:buFont typeface="Wingdings" pitchFamily="2" charset="2"/>
              <a:buChar char="Ø"/>
            </a:pPr>
            <a:r>
              <a:rPr lang="sr-Latn-CS" sz="1800" b="1" dirty="0" smtClean="0"/>
              <a:t> Tržište el. Energije</a:t>
            </a:r>
            <a:endParaRPr lang="en-US" sz="1800" b="1" dirty="0" smtClean="0"/>
          </a:p>
          <a:p>
            <a:pPr>
              <a:buFont typeface="Wingdings" pitchFamily="2" charset="2"/>
              <a:buChar char="Ø"/>
            </a:pPr>
            <a:endParaRPr lang="en-US" sz="1800" dirty="0" smtClean="0"/>
          </a:p>
          <a:p>
            <a:pPr>
              <a:buFont typeface="Wingdings" pitchFamily="2" charset="2"/>
              <a:buChar char="Ø"/>
            </a:pPr>
            <a:endParaRPr lang="sr-Latn-CS" sz="1800" dirty="0" smtClean="0"/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endParaRPr lang="sr-Latn-CS" dirty="0" smtClean="0"/>
          </a:p>
        </p:txBody>
      </p:sp>
      <p:sp>
        <p:nvSpPr>
          <p:cNvPr id="4" name="Rectangle 3"/>
          <p:cNvSpPr/>
          <p:nvPr/>
        </p:nvSpPr>
        <p:spPr>
          <a:xfrm>
            <a:off x="2786050" y="3643314"/>
            <a:ext cx="2928958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Regulatorna kontrola</a:t>
            </a:r>
            <a:endParaRPr lang="sr-Latn-CS" dirty="0"/>
          </a:p>
        </p:txBody>
      </p:sp>
      <p:sp>
        <p:nvSpPr>
          <p:cNvPr id="5" name="Rounded Rectangle 4"/>
          <p:cNvSpPr/>
          <p:nvPr/>
        </p:nvSpPr>
        <p:spPr>
          <a:xfrm>
            <a:off x="357158" y="4714884"/>
            <a:ext cx="228601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Kontrola cijena</a:t>
            </a:r>
            <a:endParaRPr lang="sr-Latn-CS" dirty="0"/>
          </a:p>
        </p:txBody>
      </p:sp>
      <p:sp>
        <p:nvSpPr>
          <p:cNvPr id="6" name="Rounded Rectangle 5"/>
          <p:cNvSpPr/>
          <p:nvPr/>
        </p:nvSpPr>
        <p:spPr>
          <a:xfrm>
            <a:off x="3071802" y="4714884"/>
            <a:ext cx="228601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Kvalitet snabdijevanja</a:t>
            </a:r>
            <a:endParaRPr lang="sr-Latn-CS" dirty="0"/>
          </a:p>
        </p:txBody>
      </p:sp>
      <p:sp>
        <p:nvSpPr>
          <p:cNvPr id="7" name="Rounded Rectangle 6"/>
          <p:cNvSpPr/>
          <p:nvPr/>
        </p:nvSpPr>
        <p:spPr>
          <a:xfrm>
            <a:off x="5929322" y="4714884"/>
            <a:ext cx="228601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Tržište el. energije</a:t>
            </a:r>
            <a:endParaRPr lang="sr-Latn-CS" dirty="0"/>
          </a:p>
        </p:txBody>
      </p:sp>
      <p:cxnSp>
        <p:nvCxnSpPr>
          <p:cNvPr id="11" name="Elbow Connector 10"/>
          <p:cNvCxnSpPr>
            <a:stCxn id="5" idx="0"/>
            <a:endCxn id="7" idx="0"/>
          </p:cNvCxnSpPr>
          <p:nvPr/>
        </p:nvCxnSpPr>
        <p:spPr>
          <a:xfrm rot="5400000" flipH="1" flipV="1">
            <a:off x="4286248" y="1928802"/>
            <a:ext cx="1588" cy="5572164"/>
          </a:xfrm>
          <a:prstGeom prst="bentConnector3">
            <a:avLst>
              <a:gd name="adj1" fmla="val 1439546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endCxn id="6" idx="0"/>
          </p:cNvCxnSpPr>
          <p:nvPr/>
        </p:nvCxnSpPr>
        <p:spPr>
          <a:xfrm rot="5400000">
            <a:off x="3893339" y="4393413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4143372" y="442913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515352" cy="2214554"/>
          </a:xfrm>
        </p:spPr>
        <p:txBody>
          <a:bodyPr>
            <a:normAutofit fontScale="90000"/>
          </a:bodyPr>
          <a:lstStyle/>
          <a:p>
            <a:pPr algn="ctr"/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dirty="0" smtClean="0"/>
              <a:t/>
            </a:r>
            <a:br>
              <a:rPr lang="sr-Latn-CS" dirty="0" smtClean="0"/>
            </a:br>
            <a:r>
              <a:rPr lang="en-US" sz="3100" b="1" u="sng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Uloga</a:t>
            </a:r>
            <a:r>
              <a:rPr lang="en-US" sz="31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</a:t>
            </a:r>
            <a:r>
              <a:rPr lang="en-US" sz="3100" b="1" u="sng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i</a:t>
            </a:r>
            <a:r>
              <a:rPr lang="en-US" sz="31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</a:t>
            </a:r>
            <a:r>
              <a:rPr lang="en-US" sz="3100" b="1" u="sng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zna</a:t>
            </a:r>
            <a:r>
              <a:rPr lang="sr-Latn-CS" sz="31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čaj regulacije</a:t>
            </a:r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dirty="0" smtClean="0"/>
              <a:t/>
            </a:r>
            <a:br>
              <a:rPr lang="sr-Latn-CS" dirty="0" smtClean="0"/>
            </a:br>
            <a:endParaRPr lang="sr-Latn-CS" dirty="0"/>
          </a:p>
        </p:txBody>
      </p:sp>
      <p:sp>
        <p:nvSpPr>
          <p:cNvPr id="11" name="Rounded Rectangle 10"/>
          <p:cNvSpPr/>
          <p:nvPr/>
        </p:nvSpPr>
        <p:spPr>
          <a:xfrm>
            <a:off x="0" y="2214554"/>
            <a:ext cx="2428860" cy="285752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r-Latn-CS" dirty="0" smtClean="0"/>
          </a:p>
          <a:p>
            <a:pPr algn="ctr"/>
            <a:endParaRPr lang="sr-Latn-CS" dirty="0"/>
          </a:p>
          <a:p>
            <a:pPr algn="ctr"/>
            <a:endParaRPr lang="sr-Latn-CS" dirty="0" smtClean="0"/>
          </a:p>
          <a:p>
            <a:pPr algn="ctr"/>
            <a:endParaRPr lang="sr-Latn-CS" dirty="0"/>
          </a:p>
          <a:p>
            <a:pPr algn="ctr"/>
            <a:endParaRPr lang="sr-Latn-CS" dirty="0" smtClean="0"/>
          </a:p>
          <a:p>
            <a:pPr algn="ctr"/>
            <a:endParaRPr lang="sr-Latn-CS" dirty="0"/>
          </a:p>
          <a:p>
            <a:pPr algn="ctr"/>
            <a:endParaRPr lang="sr-Latn-CS" dirty="0" smtClean="0"/>
          </a:p>
          <a:p>
            <a:pPr algn="ctr"/>
            <a:r>
              <a:rPr lang="sr-Latn-CS" dirty="0" smtClean="0"/>
              <a:t>Klasična regulacija</a:t>
            </a:r>
            <a:endParaRPr lang="sr-Latn-CS" dirty="0"/>
          </a:p>
        </p:txBody>
      </p:sp>
      <p:sp>
        <p:nvSpPr>
          <p:cNvPr id="12" name="Rounded Rectangle 11"/>
          <p:cNvSpPr/>
          <p:nvPr/>
        </p:nvSpPr>
        <p:spPr>
          <a:xfrm>
            <a:off x="214282" y="2285992"/>
            <a:ext cx="2071702" cy="20717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Regulacija stopom porata</a:t>
            </a:r>
          </a:p>
          <a:p>
            <a:pPr algn="ctr"/>
            <a:r>
              <a:rPr lang="sr-Latn-CS" dirty="0" smtClean="0"/>
              <a:t>Rate of Return Regulation</a:t>
            </a:r>
          </a:p>
          <a:p>
            <a:pPr algn="ctr"/>
            <a:r>
              <a:rPr lang="sr-Latn-CS" dirty="0" smtClean="0"/>
              <a:t>(Belgija, BiH, Francuska, Srbija Ukrajina)</a:t>
            </a:r>
            <a:endParaRPr lang="sr-Latn-CS" dirty="0"/>
          </a:p>
        </p:txBody>
      </p:sp>
      <p:sp>
        <p:nvSpPr>
          <p:cNvPr id="13" name="Rounded Rectangle 12"/>
          <p:cNvSpPr/>
          <p:nvPr/>
        </p:nvSpPr>
        <p:spPr>
          <a:xfrm>
            <a:off x="2428860" y="2214554"/>
            <a:ext cx="6715140" cy="285752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r-Latn-CS" dirty="0" smtClean="0"/>
          </a:p>
          <a:p>
            <a:pPr algn="ctr"/>
            <a:endParaRPr lang="sr-Latn-CS" dirty="0"/>
          </a:p>
          <a:p>
            <a:pPr algn="ctr"/>
            <a:endParaRPr lang="sr-Latn-CS" dirty="0" smtClean="0"/>
          </a:p>
          <a:p>
            <a:pPr algn="ctr"/>
            <a:endParaRPr lang="sr-Latn-CS" dirty="0"/>
          </a:p>
          <a:p>
            <a:pPr algn="ctr"/>
            <a:endParaRPr lang="sr-Latn-CS" dirty="0" smtClean="0"/>
          </a:p>
          <a:p>
            <a:pPr algn="ctr"/>
            <a:endParaRPr lang="sr-Latn-CS" dirty="0"/>
          </a:p>
          <a:p>
            <a:pPr algn="ctr"/>
            <a:endParaRPr lang="sr-Latn-CS" dirty="0" smtClean="0"/>
          </a:p>
          <a:p>
            <a:pPr algn="ctr"/>
            <a:r>
              <a:rPr lang="sr-Latn-CS" dirty="0" smtClean="0"/>
              <a:t>Podsticajna regulacija (engl. Incentive Based Regulation)</a:t>
            </a:r>
            <a:endParaRPr lang="sr-Latn-CS" dirty="0"/>
          </a:p>
        </p:txBody>
      </p:sp>
      <p:sp>
        <p:nvSpPr>
          <p:cNvPr id="14" name="Rounded Rectangle 13"/>
          <p:cNvSpPr/>
          <p:nvPr/>
        </p:nvSpPr>
        <p:spPr>
          <a:xfrm>
            <a:off x="2571736" y="2285992"/>
            <a:ext cx="2000264" cy="21431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Regulacija maksimalne cijene-Price Cap Regulation (Austrija,Finska, Irska, Italija Rumunija)</a:t>
            </a:r>
            <a:endParaRPr lang="sr-Latn-CS" dirty="0"/>
          </a:p>
        </p:txBody>
      </p:sp>
      <p:sp>
        <p:nvSpPr>
          <p:cNvPr id="15" name="Rounded Rectangle 14"/>
          <p:cNvSpPr/>
          <p:nvPr/>
        </p:nvSpPr>
        <p:spPr>
          <a:xfrm>
            <a:off x="4714876" y="2285992"/>
            <a:ext cx="2000264" cy="21431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Regulacija maksimalnog prihoda-Revenue Cap Regulation (Danska,Norveška, Njemačka, Portugal)</a:t>
            </a:r>
            <a:endParaRPr lang="sr-Latn-CS" dirty="0"/>
          </a:p>
        </p:txBody>
      </p:sp>
      <p:sp>
        <p:nvSpPr>
          <p:cNvPr id="16" name="Rounded Rectangle 15"/>
          <p:cNvSpPr/>
          <p:nvPr/>
        </p:nvSpPr>
        <p:spPr>
          <a:xfrm>
            <a:off x="6858016" y="2285992"/>
            <a:ext cx="2000264" cy="20717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Komparativna regulacija – Yardstick Regulation(Švajcerska, Velika britanija, Švedska)</a:t>
            </a:r>
            <a:endParaRPr lang="sr-Latn-CS" dirty="0"/>
          </a:p>
        </p:txBody>
      </p:sp>
      <p:sp>
        <p:nvSpPr>
          <p:cNvPr id="17" name="Content Placeholder 11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5007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Latn-C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Podjela metoda regulacije cijena u oblasti monopolskih djelatnosti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sr-Latn-C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 države u </a:t>
            </a:r>
          </a:p>
          <a:p>
            <a:pPr>
              <a:buNone/>
            </a:pPr>
            <a:r>
              <a:rPr lang="sr-Latn-C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kojima se primjenjuju</a:t>
            </a:r>
            <a:endParaRPr lang="sr-Latn-CS" sz="1800" b="1" dirty="0" smtClean="0"/>
          </a:p>
          <a:p>
            <a:endParaRPr lang="sr-Latn-CS" dirty="0" smtClean="0"/>
          </a:p>
          <a:p>
            <a:endParaRPr lang="sr-Latn-CS" dirty="0" smtClean="0"/>
          </a:p>
          <a:p>
            <a:endParaRPr lang="sr-Latn-CS" dirty="0" smtClean="0"/>
          </a:p>
          <a:p>
            <a:endParaRPr lang="sr-Latn-CS" dirty="0" smtClean="0"/>
          </a:p>
          <a:p>
            <a:endParaRPr lang="sr-Latn-CS" dirty="0" smtClean="0"/>
          </a:p>
          <a:p>
            <a:endParaRPr lang="sr-Latn-CS" dirty="0" smtClean="0"/>
          </a:p>
          <a:p>
            <a:endParaRPr lang="sr-Latn-C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2800" b="1" u="sng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Uloga</a:t>
            </a:r>
            <a:r>
              <a:rPr lang="en-US" sz="28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u="sng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n-US" sz="28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u="sng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zna</a:t>
            </a:r>
            <a:r>
              <a:rPr lang="sr-Latn-CS" sz="28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čaj regulacije</a:t>
            </a:r>
          </a:p>
          <a:p>
            <a:pPr algn="ctr">
              <a:buNone/>
            </a:pPr>
            <a:endParaRPr lang="en-US" sz="2800" b="1" dirty="0" smtClean="0"/>
          </a:p>
          <a:p>
            <a:pPr>
              <a:buNone/>
            </a:pPr>
            <a:r>
              <a:rPr lang="en-US" sz="1800" b="1" dirty="0" err="1" smtClean="0"/>
              <a:t>Kvalitet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usluge</a:t>
            </a:r>
            <a:r>
              <a:rPr lang="en-US" sz="1800" b="1" dirty="0" smtClean="0"/>
              <a:t> u </a:t>
            </a:r>
            <a:r>
              <a:rPr lang="en-US" sz="1800" b="1" dirty="0" err="1" smtClean="0"/>
              <a:t>snabdijevanju</a:t>
            </a:r>
            <a:r>
              <a:rPr lang="en-US" sz="1800" b="1" dirty="0" smtClean="0"/>
              <a:t> el. </a:t>
            </a:r>
            <a:r>
              <a:rPr lang="en-US" sz="1800" b="1" dirty="0" err="1" smtClean="0"/>
              <a:t>energijom</a:t>
            </a:r>
            <a:r>
              <a:rPr lang="en-US" sz="1800" b="1" dirty="0" smtClean="0"/>
              <a:t>  </a:t>
            </a:r>
            <a:r>
              <a:rPr lang="en-US" sz="1800" b="1" dirty="0" err="1" smtClean="0"/>
              <a:t>ima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ra</a:t>
            </a:r>
            <a:r>
              <a:rPr lang="sr-Latn-CS" sz="1800" b="1" dirty="0" smtClean="0"/>
              <a:t>z</a:t>
            </a:r>
            <a:r>
              <a:rPr lang="en-US" sz="1800" b="1" dirty="0" err="1" smtClean="0"/>
              <a:t>li</a:t>
            </a:r>
            <a:r>
              <a:rPr lang="sr-Latn-CS" sz="1800" b="1" dirty="0" smtClean="0"/>
              <a:t>čite dimenzije koje </a:t>
            </a:r>
          </a:p>
          <a:p>
            <a:pPr>
              <a:buNone/>
            </a:pPr>
            <a:r>
              <a:rPr lang="sr-Latn-CS" sz="1800" b="1" dirty="0" smtClean="0"/>
              <a:t>se mogu podijeliti u tri opšte grupe:</a:t>
            </a:r>
          </a:p>
          <a:p>
            <a:pPr>
              <a:buNone/>
            </a:pPr>
            <a:endParaRPr lang="sr-Latn-CS" sz="1800" b="1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sr-Latn-CS" sz="1800" b="1" dirty="0" smtClean="0"/>
              <a:t> Komercijalni kvalitet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sr-Latn-CS" sz="1800" b="1" dirty="0" smtClean="0"/>
              <a:t> Kontinuitet snabdijevanja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sr-Latn-CS" sz="1800" b="1" dirty="0" smtClean="0"/>
              <a:t> Tehnički kvalitet ili kvalitet napona</a:t>
            </a:r>
            <a:endParaRPr lang="en-US" sz="1800" b="1" dirty="0" smtClean="0"/>
          </a:p>
          <a:p>
            <a:pPr>
              <a:buNone/>
            </a:pPr>
            <a:endParaRPr lang="sr-Latn-CS" sz="2800" b="1" dirty="0" smtClean="0"/>
          </a:p>
          <a:p>
            <a:pPr>
              <a:buNone/>
            </a:pPr>
            <a:r>
              <a:rPr lang="sr-Latn-CS" sz="1800" b="1" dirty="0" smtClean="0"/>
              <a:t>Pored cijena i kvaliteta, predmet regulacije može biti i tržište. Regulacija </a:t>
            </a:r>
          </a:p>
          <a:p>
            <a:pPr>
              <a:buNone/>
            </a:pPr>
            <a:r>
              <a:rPr lang="sr-Latn-CS" sz="1800" b="1" dirty="0" smtClean="0"/>
              <a:t>tržišta podrazumjeva aktivnosti koje se odnose na:</a:t>
            </a:r>
            <a:endParaRPr lang="en-US" sz="1800" b="1" dirty="0" smtClean="0"/>
          </a:p>
          <a:p>
            <a:pPr>
              <a:buNone/>
            </a:pPr>
            <a:endParaRPr lang="sr-Latn-CS" sz="1800" b="1" dirty="0" smtClean="0"/>
          </a:p>
          <a:p>
            <a:pPr>
              <a:buFont typeface="Wingdings" pitchFamily="2" charset="2"/>
              <a:buChar char="Ø"/>
            </a:pPr>
            <a:r>
              <a:rPr lang="sr-Latn-CS" sz="1800" b="1" dirty="0" smtClean="0"/>
              <a:t>Definisanje tržišnih i sistemskih pravila</a:t>
            </a:r>
          </a:p>
          <a:p>
            <a:pPr>
              <a:buFont typeface="Wingdings" pitchFamily="2" charset="2"/>
              <a:buChar char="Ø"/>
            </a:pPr>
            <a:r>
              <a:rPr lang="sr-Latn-CS" sz="1800" b="1" dirty="0" smtClean="0"/>
              <a:t>Planiranje i sigurnost sistema</a:t>
            </a:r>
          </a:p>
          <a:p>
            <a:pPr>
              <a:buFont typeface="Wingdings" pitchFamily="2" charset="2"/>
              <a:buChar char="Ø"/>
            </a:pPr>
            <a:r>
              <a:rPr lang="sr-Latn-CS" sz="1800" b="1" dirty="0" smtClean="0"/>
              <a:t>Planiranje proizvodnje</a:t>
            </a:r>
          </a:p>
          <a:p>
            <a:pPr>
              <a:buFont typeface="Wingdings" pitchFamily="2" charset="2"/>
              <a:buChar char="Ø"/>
            </a:pPr>
            <a:r>
              <a:rPr lang="sr-Latn-CS" sz="1800" b="1" dirty="0" smtClean="0"/>
              <a:t>Planiranje mreže</a:t>
            </a:r>
          </a:p>
          <a:p>
            <a:pPr>
              <a:buNone/>
            </a:pPr>
            <a:endParaRPr lang="sr-Latn-C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214282" y="1214422"/>
            <a:ext cx="8643998" cy="5429288"/>
          </a:xfrm>
        </p:spPr>
        <p:txBody>
          <a:bodyPr/>
          <a:lstStyle/>
          <a:p>
            <a:pPr algn="ctr">
              <a:buNone/>
            </a:pPr>
            <a:r>
              <a:rPr lang="en-US" sz="2800" b="1" u="sng" dirty="0" err="1" smtClean="0"/>
              <a:t>Metoda</a:t>
            </a:r>
            <a:r>
              <a:rPr lang="en-US" sz="2800" b="1" u="sng" dirty="0" smtClean="0"/>
              <a:t> </a:t>
            </a:r>
            <a:r>
              <a:rPr lang="en-US" sz="2800" b="1" u="sng" dirty="0" err="1" smtClean="0"/>
              <a:t>regulacije</a:t>
            </a:r>
            <a:r>
              <a:rPr lang="en-US" sz="2800" b="1" u="sng" dirty="0" smtClean="0"/>
              <a:t> </a:t>
            </a:r>
            <a:r>
              <a:rPr lang="en-US" sz="2800" b="1" u="sng" dirty="0" err="1" smtClean="0"/>
              <a:t>cijena</a:t>
            </a:r>
            <a:r>
              <a:rPr lang="en-US" sz="2800" b="1" u="sng" dirty="0" smtClean="0"/>
              <a:t> </a:t>
            </a:r>
            <a:r>
              <a:rPr lang="en-US" sz="2800" b="1" u="sng" dirty="0" err="1" smtClean="0"/>
              <a:t>usluga</a:t>
            </a:r>
            <a:r>
              <a:rPr lang="en-US" sz="2800" b="1" u="sng" dirty="0" smtClean="0"/>
              <a:t> </a:t>
            </a:r>
            <a:r>
              <a:rPr lang="en-US" sz="2800" b="1" u="sng" dirty="0" err="1" smtClean="0"/>
              <a:t>stopom</a:t>
            </a:r>
            <a:r>
              <a:rPr lang="en-US" sz="2800" b="1" u="sng" dirty="0" smtClean="0"/>
              <a:t> </a:t>
            </a:r>
            <a:r>
              <a:rPr lang="en-US" sz="2800" b="1" u="sng" dirty="0" err="1" smtClean="0"/>
              <a:t>povrata</a:t>
            </a:r>
            <a:endParaRPr lang="sr-Latn-CS" sz="2800" b="1" u="sng" dirty="0" smtClean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r>
              <a:rPr lang="sr-Latn-CS" sz="1800" b="1" dirty="0" smtClean="0"/>
              <a:t>Standardna formula za izračunavanje godišnjeg prihoda subjekta za ciljnu </a:t>
            </a:r>
          </a:p>
          <a:p>
            <a:pPr>
              <a:buNone/>
            </a:pPr>
            <a:r>
              <a:rPr lang="sr-Latn-CS" sz="1800" b="1" dirty="0" smtClean="0"/>
              <a:t>stopu povrata , uzimajući u obzir planske ili ranije troškove poslovanja je :</a:t>
            </a:r>
          </a:p>
          <a:p>
            <a:pPr>
              <a:buNone/>
            </a:pPr>
            <a:endParaRPr lang="sr-Latn-CS" sz="1800" b="1" dirty="0" smtClean="0"/>
          </a:p>
          <a:p>
            <a:pPr>
              <a:buNone/>
            </a:pPr>
            <a:endParaRPr lang="sr-Latn-CS" sz="1800" b="1" dirty="0" smtClean="0"/>
          </a:p>
          <a:p>
            <a:pPr>
              <a:buNone/>
            </a:pPr>
            <a:endParaRPr lang="sr-Latn-CS" sz="1800" b="1" dirty="0" smtClean="0"/>
          </a:p>
          <a:p>
            <a:pPr>
              <a:buNone/>
            </a:pPr>
            <a:r>
              <a:rPr lang="sr-Latn-CS" sz="1800" dirty="0" smtClean="0"/>
              <a:t>             -   dozvoljeni prihod u razdoblju t+1               -  regulatorna osnovica</a:t>
            </a:r>
          </a:p>
          <a:p>
            <a:pPr>
              <a:buNone/>
            </a:pPr>
            <a:r>
              <a:rPr lang="sr-Latn-CS" sz="1800" dirty="0" smtClean="0"/>
              <a:t>              </a:t>
            </a:r>
          </a:p>
          <a:p>
            <a:pPr>
              <a:buNone/>
            </a:pPr>
            <a:r>
              <a:rPr lang="sr-Latn-CS" sz="1800" dirty="0" smtClean="0"/>
              <a:t>         - operativni troškovi u razdoblju t              -  stopa povrata u razdoblju t</a:t>
            </a:r>
          </a:p>
          <a:p>
            <a:pPr>
              <a:buNone/>
            </a:pPr>
            <a:endParaRPr lang="sr-Latn-CS" sz="1800" dirty="0" smtClean="0"/>
          </a:p>
          <a:p>
            <a:pPr>
              <a:buNone/>
            </a:pPr>
            <a:r>
              <a:rPr lang="sr-Latn-CS" sz="1800" dirty="0" smtClean="0"/>
              <a:t>          - trošak plaćanja poreza u razdoblju t          - trošak amortizacije u razdoblju t</a:t>
            </a:r>
          </a:p>
          <a:p>
            <a:pPr>
              <a:buNone/>
            </a:pPr>
            <a:endParaRPr lang="sr-Latn-CS" sz="1800" dirty="0" smtClean="0"/>
          </a:p>
          <a:p>
            <a:pPr>
              <a:buNone/>
            </a:pPr>
            <a:endParaRPr lang="sr-Latn-CS" sz="1800" dirty="0" smtClean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CS"/>
          </a:p>
        </p:txBody>
      </p:sp>
      <p:graphicFrame>
        <p:nvGraphicFramePr>
          <p:cNvPr id="2049" name="Object 1"/>
          <p:cNvGraphicFramePr>
            <a:graphicFrameLocks noChangeAspect="1"/>
          </p:cNvGraphicFramePr>
          <p:nvPr/>
        </p:nvGraphicFramePr>
        <p:xfrm>
          <a:off x="1643042" y="3000372"/>
          <a:ext cx="5643602" cy="642942"/>
        </p:xfrm>
        <a:graphic>
          <a:graphicData uri="http://schemas.openxmlformats.org/presentationml/2006/ole">
            <p:oleObj spid="_x0000_s2049" r:id="rId3" imgW="1816100" imgH="190500" progId="">
              <p:embed/>
            </p:oleObj>
          </a:graphicData>
        </a:graphic>
      </p:graphicFrame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190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CS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CS"/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285720" y="3857628"/>
          <a:ext cx="714380" cy="500066"/>
        </p:xfrm>
        <a:graphic>
          <a:graphicData uri="http://schemas.openxmlformats.org/presentationml/2006/ole">
            <p:oleObj spid="_x0000_s2054" name="Equation" r:id="rId4" imgW="355446" imgH="228501" progId="Equation.3">
              <p:embed/>
            </p:oleObj>
          </a:graphicData>
        </a:graphic>
      </p:graphicFrame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CS"/>
          </a:p>
        </p:txBody>
      </p:sp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214282" y="4500570"/>
          <a:ext cx="642942" cy="500066"/>
        </p:xfrm>
        <a:graphic>
          <a:graphicData uri="http://schemas.openxmlformats.org/presentationml/2006/ole">
            <p:oleObj spid="_x0000_s2056" name="Equation" r:id="rId5" imgW="253890" imgH="228501" progId="Equation.3">
              <p:embed/>
            </p:oleObj>
          </a:graphicData>
        </a:graphic>
      </p:graphicFrame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CS"/>
          </a:p>
        </p:txBody>
      </p:sp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214282" y="5143512"/>
          <a:ext cx="642942" cy="500066"/>
        </p:xfrm>
        <a:graphic>
          <a:graphicData uri="http://schemas.openxmlformats.org/presentationml/2006/ole">
            <p:oleObj spid="_x0000_s2058" name="Equation" r:id="rId6" imgW="266584" imgH="228501" progId="Equation.3">
              <p:embed/>
            </p:oleObj>
          </a:graphicData>
        </a:graphic>
      </p:graphicFrame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CS"/>
          </a:p>
        </p:txBody>
      </p:sp>
      <p:graphicFrame>
        <p:nvGraphicFramePr>
          <p:cNvPr id="2060" name="Object 12"/>
          <p:cNvGraphicFramePr>
            <a:graphicFrameLocks noChangeAspect="1"/>
          </p:cNvGraphicFramePr>
          <p:nvPr/>
        </p:nvGraphicFramePr>
        <p:xfrm>
          <a:off x="4714876" y="3857628"/>
          <a:ext cx="642942" cy="500066"/>
        </p:xfrm>
        <a:graphic>
          <a:graphicData uri="http://schemas.openxmlformats.org/presentationml/2006/ole">
            <p:oleObj spid="_x0000_s2060" name="Equation" r:id="rId7" imgW="279360" imgH="228600" progId="Equation.3">
              <p:embed/>
            </p:oleObj>
          </a:graphicData>
        </a:graphic>
      </p:graphicFrame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CS"/>
          </a:p>
        </p:txBody>
      </p:sp>
      <p:graphicFrame>
        <p:nvGraphicFramePr>
          <p:cNvPr id="2062" name="Object 14"/>
          <p:cNvGraphicFramePr>
            <a:graphicFrameLocks noChangeAspect="1"/>
          </p:cNvGraphicFramePr>
          <p:nvPr/>
        </p:nvGraphicFramePr>
        <p:xfrm>
          <a:off x="4357686" y="4500570"/>
          <a:ext cx="500034" cy="500042"/>
        </p:xfrm>
        <a:graphic>
          <a:graphicData uri="http://schemas.openxmlformats.org/presentationml/2006/ole">
            <p:oleObj spid="_x0000_s2062" name="Equation" r:id="rId8" imgW="228600" imgH="228600" progId="Equation.3">
              <p:embed/>
            </p:oleObj>
          </a:graphicData>
        </a:graphic>
      </p:graphicFrame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CS"/>
          </a:p>
        </p:txBody>
      </p:sp>
      <p:graphicFrame>
        <p:nvGraphicFramePr>
          <p:cNvPr id="2064" name="Object 16"/>
          <p:cNvGraphicFramePr>
            <a:graphicFrameLocks noChangeAspect="1"/>
          </p:cNvGraphicFramePr>
          <p:nvPr/>
        </p:nvGraphicFramePr>
        <p:xfrm>
          <a:off x="4572000" y="5143512"/>
          <a:ext cx="428596" cy="500042"/>
        </p:xfrm>
        <a:graphic>
          <a:graphicData uri="http://schemas.openxmlformats.org/presentationml/2006/ole">
            <p:oleObj spid="_x0000_s2064" name="Equation" r:id="rId9" imgW="177646" imgH="228402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/>
          <a:lstStyle/>
          <a:p>
            <a:pPr>
              <a:buNone/>
            </a:pPr>
            <a:r>
              <a:rPr lang="en-US" sz="2800" b="1" u="sng" dirty="0" err="1" smtClean="0"/>
              <a:t>Metoda</a:t>
            </a:r>
            <a:r>
              <a:rPr lang="en-US" sz="2800" b="1" u="sng" dirty="0" smtClean="0"/>
              <a:t> </a:t>
            </a:r>
            <a:r>
              <a:rPr lang="en-US" sz="2800" b="1" u="sng" dirty="0" err="1" smtClean="0"/>
              <a:t>regulacije</a:t>
            </a:r>
            <a:r>
              <a:rPr lang="en-US" sz="2800" b="1" u="sng" dirty="0" smtClean="0"/>
              <a:t> </a:t>
            </a:r>
            <a:r>
              <a:rPr lang="en-US" sz="2800" b="1" u="sng" dirty="0" err="1" smtClean="0"/>
              <a:t>cijena</a:t>
            </a:r>
            <a:r>
              <a:rPr lang="en-US" sz="2800" b="1" u="sng" dirty="0" smtClean="0"/>
              <a:t> </a:t>
            </a:r>
            <a:r>
              <a:rPr lang="en-US" sz="2800" b="1" u="sng" dirty="0" err="1" smtClean="0"/>
              <a:t>usluga</a:t>
            </a:r>
            <a:r>
              <a:rPr lang="en-US" sz="2800" b="1" u="sng" dirty="0" smtClean="0"/>
              <a:t> </a:t>
            </a:r>
            <a:r>
              <a:rPr lang="en-US" sz="2800" b="1" u="sng" dirty="0" err="1" smtClean="0"/>
              <a:t>stopom</a:t>
            </a:r>
            <a:r>
              <a:rPr lang="en-US" sz="2800" b="1" u="sng" dirty="0" smtClean="0"/>
              <a:t> </a:t>
            </a:r>
            <a:r>
              <a:rPr lang="en-US" sz="2800" b="1" u="sng" dirty="0" err="1" smtClean="0"/>
              <a:t>povrata</a:t>
            </a:r>
            <a:endParaRPr lang="sr-Latn-CS" sz="2800" b="1" u="sng" dirty="0" smtClean="0"/>
          </a:p>
          <a:p>
            <a:pPr>
              <a:buNone/>
            </a:pPr>
            <a:endParaRPr lang="sr-Latn-CS" sz="1800" b="1" dirty="0" smtClean="0"/>
          </a:p>
          <a:p>
            <a:pPr>
              <a:buNone/>
            </a:pPr>
            <a:endParaRPr lang="sr-Latn-CS" sz="1800" b="1" dirty="0" smtClean="0"/>
          </a:p>
          <a:p>
            <a:pPr>
              <a:buNone/>
            </a:pPr>
            <a:r>
              <a:rPr lang="sr-Latn-CS" sz="1800" b="1" dirty="0" smtClean="0"/>
              <a:t>Regulacija stopom povrata pokazala se kao dobar model regulacije u </a:t>
            </a:r>
          </a:p>
          <a:p>
            <a:pPr>
              <a:buNone/>
            </a:pPr>
            <a:r>
              <a:rPr lang="sr-Latn-CS" sz="1800" b="1" dirty="0" smtClean="0"/>
              <a:t>početku njene primjene. Vremenom pojavili su se nedostaci i </a:t>
            </a:r>
          </a:p>
          <a:p>
            <a:pPr>
              <a:buNone/>
            </a:pPr>
            <a:r>
              <a:rPr lang="sr-Latn-CS" sz="1800" b="1" dirty="0" smtClean="0"/>
              <a:t>manjkavosti. Kada se govori o nedostacima, prije svega se misli na:</a:t>
            </a:r>
          </a:p>
          <a:p>
            <a:pPr>
              <a:buNone/>
            </a:pPr>
            <a:endParaRPr lang="sr-Latn-CS" dirty="0" smtClean="0"/>
          </a:p>
          <a:p>
            <a:pPr>
              <a:buFont typeface="Wingdings" pitchFamily="2" charset="2"/>
              <a:buChar char="Ø"/>
            </a:pPr>
            <a:r>
              <a:rPr lang="sr-Latn-CS" dirty="0" smtClean="0"/>
              <a:t> </a:t>
            </a:r>
            <a:r>
              <a:rPr lang="sr-Latn-CS" sz="1800" b="1" dirty="0" smtClean="0"/>
              <a:t>Nedostatak podsticaja za smanjenje troškova</a:t>
            </a:r>
          </a:p>
          <a:p>
            <a:pPr>
              <a:buFont typeface="Wingdings" pitchFamily="2" charset="2"/>
              <a:buChar char="Ø"/>
            </a:pPr>
            <a:r>
              <a:rPr lang="sr-Latn-CS" sz="1800" b="1" dirty="0" smtClean="0"/>
              <a:t>Nedostatak podsticaja za poboljšavanje efikasnosti poslovanja</a:t>
            </a:r>
          </a:p>
          <a:p>
            <a:pPr>
              <a:buFont typeface="Wingdings" pitchFamily="2" charset="2"/>
              <a:buChar char="Ø"/>
            </a:pPr>
            <a:r>
              <a:rPr lang="sr-Latn-CS" sz="1800" b="1" dirty="0" smtClean="0"/>
              <a:t> Visok trošak regulacije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39593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b="1" dirty="0" err="1" smtClean="0"/>
              <a:t>Metoda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podsticajne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regulacije</a:t>
            </a:r>
            <a:endParaRPr lang="sr-Latn-CS" sz="2800" b="1" dirty="0" smtClean="0"/>
          </a:p>
          <a:p>
            <a:pPr algn="ctr">
              <a:buNone/>
            </a:pPr>
            <a:endParaRPr lang="sr-Latn-CS" sz="2800" b="1" dirty="0" smtClean="0"/>
          </a:p>
          <a:p>
            <a:pPr>
              <a:buNone/>
            </a:pPr>
            <a:r>
              <a:rPr lang="sr-Latn-CS" sz="1800" b="1" dirty="0" smtClean="0"/>
              <a:t>Maksimalna cijena za svaku godinz t regulatornog razdoblja utvrdjuje se </a:t>
            </a:r>
          </a:p>
          <a:p>
            <a:pPr>
              <a:buNone/>
            </a:pPr>
            <a:r>
              <a:rPr lang="sr-Latn-CS" sz="1800" b="1" dirty="0" smtClean="0"/>
              <a:t>na osnovi maksimalne cijene u predhodnoj godini (t-1) i to na osnovi </a:t>
            </a:r>
          </a:p>
          <a:p>
            <a:pPr>
              <a:buNone/>
            </a:pPr>
            <a:r>
              <a:rPr lang="sr-Latn-CS" sz="1800" b="1" dirty="0" smtClean="0"/>
              <a:t>sljedeće formule :</a:t>
            </a:r>
          </a:p>
          <a:p>
            <a:pPr>
              <a:buNone/>
            </a:pPr>
            <a:endParaRPr lang="sr-Latn-CS" sz="1800" b="1" dirty="0" smtClean="0"/>
          </a:p>
          <a:p>
            <a:pPr>
              <a:buNone/>
            </a:pPr>
            <a:endParaRPr lang="sr-Latn-CS" sz="1800" b="1" dirty="0" smtClean="0"/>
          </a:p>
          <a:p>
            <a:pPr>
              <a:buNone/>
            </a:pPr>
            <a:endParaRPr lang="sr-Latn-CS" sz="1800" b="1" dirty="0" smtClean="0"/>
          </a:p>
          <a:p>
            <a:pPr>
              <a:buNone/>
            </a:pPr>
            <a:r>
              <a:rPr lang="sr-Latn-CS" sz="1800" b="1" dirty="0" smtClean="0"/>
              <a:t>        - </a:t>
            </a:r>
            <a:r>
              <a:rPr lang="sr-Latn-CS" sz="1800" dirty="0" smtClean="0"/>
              <a:t>prodajna cijena u godini t                           - faktor efikasnosti u godini t</a:t>
            </a:r>
          </a:p>
          <a:p>
            <a:pPr>
              <a:buNone/>
            </a:pPr>
            <a:endParaRPr lang="sr-Latn-CS" sz="1800" b="1" dirty="0" smtClean="0"/>
          </a:p>
          <a:p>
            <a:pPr>
              <a:buNone/>
            </a:pPr>
            <a:r>
              <a:rPr lang="sr-Latn-CS" sz="1800" b="1" dirty="0" smtClean="0"/>
              <a:t>                - </a:t>
            </a:r>
            <a:r>
              <a:rPr lang="sr-Latn-CS" sz="1800" dirty="0" smtClean="0"/>
              <a:t>prodajna cijena u godini t-1                - faktor korekcije u godini t</a:t>
            </a:r>
          </a:p>
          <a:p>
            <a:pPr>
              <a:buNone/>
            </a:pPr>
            <a:endParaRPr lang="sr-Latn-CS" sz="1800" dirty="0" smtClean="0"/>
          </a:p>
          <a:p>
            <a:pPr>
              <a:buNone/>
            </a:pPr>
            <a:r>
              <a:rPr lang="sr-Latn-CS" sz="1800" dirty="0" smtClean="0"/>
              <a:t>         - indeks potrošačkih cijena u godini t</a:t>
            </a:r>
          </a:p>
          <a:p>
            <a:pPr>
              <a:buNone/>
            </a:pPr>
            <a:endParaRPr lang="sr-Latn-CS" sz="1800" dirty="0" smtClean="0"/>
          </a:p>
          <a:p>
            <a:pPr>
              <a:buNone/>
            </a:pPr>
            <a:r>
              <a:rPr lang="sr-Latn-CS" sz="1800" dirty="0" smtClean="0"/>
              <a:t>        </a:t>
            </a:r>
          </a:p>
          <a:p>
            <a:pPr>
              <a:buNone/>
            </a:pPr>
            <a:endParaRPr lang="sr-Latn-CS" sz="1800" dirty="0" smtClean="0"/>
          </a:p>
          <a:p>
            <a:pPr>
              <a:buNone/>
            </a:pPr>
            <a:endParaRPr lang="sr-Latn-CS" sz="1800" dirty="0" smtClean="0"/>
          </a:p>
          <a:p>
            <a:pPr>
              <a:buNone/>
            </a:pPr>
            <a:endParaRPr lang="sr-Latn-CS" sz="2800" b="1" dirty="0" smtClean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CS"/>
          </a:p>
        </p:txBody>
      </p:sp>
      <p:graphicFrame>
        <p:nvGraphicFramePr>
          <p:cNvPr id="22529" name="Object 1"/>
          <p:cNvGraphicFramePr>
            <a:graphicFrameLocks noChangeAspect="1"/>
          </p:cNvGraphicFramePr>
          <p:nvPr/>
        </p:nvGraphicFramePr>
        <p:xfrm>
          <a:off x="2143108" y="3071810"/>
          <a:ext cx="4929222" cy="500066"/>
        </p:xfrm>
        <a:graphic>
          <a:graphicData uri="http://schemas.openxmlformats.org/presentationml/2006/ole">
            <p:oleObj spid="_x0000_s22529" name="Equation" r:id="rId3" imgW="2336800" imgH="241300" progId="Equation.3">
              <p:embed/>
            </p:oleObj>
          </a:graphicData>
        </a:graphic>
      </p:graphicFrame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CS"/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285720" y="3857628"/>
          <a:ext cx="714380" cy="571504"/>
        </p:xfrm>
        <a:graphic>
          <a:graphicData uri="http://schemas.openxmlformats.org/presentationml/2006/ole">
            <p:oleObj spid="_x0000_s22531" name="Equation" r:id="rId4" imgW="342751" imgH="228501" progId="Equation.3">
              <p:embed/>
            </p:oleObj>
          </a:graphicData>
        </a:graphic>
      </p:graphicFrame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CS"/>
          </a:p>
        </p:txBody>
      </p:sp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285720" y="4429132"/>
          <a:ext cx="1143008" cy="571504"/>
        </p:xfrm>
        <a:graphic>
          <a:graphicData uri="http://schemas.openxmlformats.org/presentationml/2006/ole">
            <p:oleObj spid="_x0000_s22533" name="Equation" r:id="rId5" imgW="495085" imgH="241195" progId="Equation.3">
              <p:embed/>
            </p:oleObj>
          </a:graphicData>
        </a:graphic>
      </p:graphicFrame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CS"/>
          </a:p>
        </p:txBody>
      </p:sp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285720" y="5143512"/>
          <a:ext cx="785786" cy="500042"/>
        </p:xfrm>
        <a:graphic>
          <a:graphicData uri="http://schemas.openxmlformats.org/presentationml/2006/ole">
            <p:oleObj spid="_x0000_s22535" name="Equation" r:id="rId6" imgW="330200" imgH="228600" progId="Equation.3">
              <p:embed/>
            </p:oleObj>
          </a:graphicData>
        </a:graphic>
      </p:graphicFrame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CS"/>
          </a:p>
        </p:txBody>
      </p:sp>
      <p:graphicFrame>
        <p:nvGraphicFramePr>
          <p:cNvPr id="22537" name="Object 9"/>
          <p:cNvGraphicFramePr>
            <a:graphicFrameLocks noChangeAspect="1"/>
          </p:cNvGraphicFramePr>
          <p:nvPr/>
        </p:nvGraphicFramePr>
        <p:xfrm>
          <a:off x="4572000" y="3786190"/>
          <a:ext cx="571472" cy="500042"/>
        </p:xfrm>
        <a:graphic>
          <a:graphicData uri="http://schemas.openxmlformats.org/presentationml/2006/ole">
            <p:oleObj spid="_x0000_s22537" name="Equation" r:id="rId7" imgW="203112" imgH="228501" progId="Equation.3">
              <p:embed/>
            </p:oleObj>
          </a:graphicData>
        </a:graphic>
      </p:graphicFrame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CS"/>
          </a:p>
        </p:txBody>
      </p:sp>
      <p:graphicFrame>
        <p:nvGraphicFramePr>
          <p:cNvPr id="22539" name="Object 11"/>
          <p:cNvGraphicFramePr>
            <a:graphicFrameLocks noChangeAspect="1"/>
          </p:cNvGraphicFramePr>
          <p:nvPr/>
        </p:nvGraphicFramePr>
        <p:xfrm>
          <a:off x="4429124" y="4429132"/>
          <a:ext cx="642910" cy="500042"/>
        </p:xfrm>
        <a:graphic>
          <a:graphicData uri="http://schemas.openxmlformats.org/presentationml/2006/ole">
            <p:oleObj spid="_x0000_s22539" name="Equation" r:id="rId8" imgW="291973" imgH="228501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3602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>
              <a:buNone/>
            </a:pPr>
            <a:r>
              <a:rPr lang="sr-Latn-CS" dirty="0" smtClean="0"/>
              <a:t>CG KO CIGRE</a:t>
            </a:r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endParaRPr lang="sr-Latn-CS" dirty="0" smtClean="0"/>
          </a:p>
          <a:p>
            <a:pPr algn="ctr">
              <a:buNone/>
            </a:pPr>
            <a:r>
              <a:rPr lang="sr-Latn-CS" sz="4400" dirty="0" smtClean="0"/>
              <a:t>HVALA NA PAŽNJI  !</a:t>
            </a:r>
          </a:p>
          <a:p>
            <a:pPr algn="ctr">
              <a:buNone/>
            </a:pPr>
            <a:r>
              <a:rPr lang="sr-Latn-CS" sz="1800" dirty="0" smtClean="0"/>
              <a:t>Nikola Dragaš</a:t>
            </a:r>
            <a:r>
              <a:rPr lang="en-US" sz="1800" dirty="0" smtClean="0"/>
              <a:t>,</a:t>
            </a:r>
            <a:r>
              <a:rPr lang="en-US" sz="1800" dirty="0" err="1" smtClean="0"/>
              <a:t>dipl.ing.el</a:t>
            </a:r>
            <a:r>
              <a:rPr lang="en-US" sz="1800" dirty="0" smtClean="0"/>
              <a:t>.</a:t>
            </a:r>
            <a:endParaRPr lang="sr-Latn-CS" sz="1800" dirty="0" smtClean="0"/>
          </a:p>
          <a:p>
            <a:pPr algn="ctr">
              <a:buNone/>
            </a:pPr>
            <a:r>
              <a:rPr lang="sr-Latn-CS" sz="1800" dirty="0" smtClean="0"/>
              <a:t>Email: </a:t>
            </a:r>
            <a:r>
              <a:rPr lang="sr-Latn-CS" sz="1800" dirty="0" smtClean="0">
                <a:solidFill>
                  <a:srgbClr val="FF0000"/>
                </a:solidFill>
                <a:hlinkClick r:id="rId2"/>
              </a:rPr>
              <a:t>dragasn</a:t>
            </a:r>
            <a:r>
              <a:rPr lang="en-US" sz="1800" dirty="0" smtClean="0">
                <a:solidFill>
                  <a:srgbClr val="FF0000"/>
                </a:solidFill>
                <a:hlinkClick r:id="rId2"/>
              </a:rPr>
              <a:t>@t-</a:t>
            </a:r>
            <a:r>
              <a:rPr lang="en-US" sz="1800" dirty="0" err="1" smtClean="0">
                <a:solidFill>
                  <a:srgbClr val="FF0000"/>
                </a:solidFill>
                <a:hlinkClick r:id="rId2"/>
              </a:rPr>
              <a:t>com.me</a:t>
            </a:r>
            <a:endParaRPr lang="en-US" sz="18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en-US" sz="18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en-US" sz="18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en-US" sz="18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en-US" sz="18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en-US" sz="1800" dirty="0" smtClean="0">
              <a:solidFill>
                <a:srgbClr val="FF0000"/>
              </a:solidFill>
            </a:endParaRPr>
          </a:p>
          <a:p>
            <a:pPr algn="r">
              <a:buNone/>
            </a:pPr>
            <a:r>
              <a:rPr lang="en-US" sz="1800" dirty="0" err="1" smtClean="0">
                <a:solidFill>
                  <a:srgbClr val="FF0000"/>
                </a:solidFill>
              </a:rPr>
              <a:t>Budva</a:t>
            </a:r>
            <a:r>
              <a:rPr lang="en-US" sz="1800" dirty="0" smtClean="0">
                <a:solidFill>
                  <a:srgbClr val="FF0000"/>
                </a:solidFill>
              </a:rPr>
              <a:t>, </a:t>
            </a:r>
            <a:r>
              <a:rPr lang="en-US" sz="1800" dirty="0" err="1" smtClean="0">
                <a:solidFill>
                  <a:srgbClr val="FF0000"/>
                </a:solidFill>
              </a:rPr>
              <a:t>Maj</a:t>
            </a:r>
            <a:r>
              <a:rPr lang="en-US" sz="1800" dirty="0" smtClean="0">
                <a:solidFill>
                  <a:srgbClr val="FF0000"/>
                </a:solidFill>
              </a:rPr>
              <a:t> 2013</a:t>
            </a:r>
          </a:p>
          <a:p>
            <a:pPr algn="ctr">
              <a:buNone/>
            </a:pPr>
            <a:endParaRPr lang="en-US" sz="1800" dirty="0" smtClean="0"/>
          </a:p>
          <a:p>
            <a:pPr algn="ctr">
              <a:buNone/>
            </a:pPr>
            <a:endParaRPr lang="en-US" sz="1800" dirty="0" smtClean="0"/>
          </a:p>
          <a:p>
            <a:pPr algn="ctr">
              <a:buNone/>
            </a:pPr>
            <a:endParaRPr lang="sr-Latn-C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466</TotalTime>
  <Words>484</Words>
  <Application>Microsoft Office PowerPoint</Application>
  <PresentationFormat>On-screen Show (4:3)</PresentationFormat>
  <Paragraphs>162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Flow</vt:lpstr>
      <vt:lpstr>Equation</vt:lpstr>
      <vt:lpstr>CRNOGORSKI KOMITET MEĐUNARODNOG VIJEĆA ZA VELIKE ELEKTRIČNE MREŽE –CG KO CIGRE </vt:lpstr>
      <vt:lpstr>Uloga i značaj regulacije</vt:lpstr>
      <vt:lpstr>Slide 3</vt:lpstr>
      <vt:lpstr>                                Uloga i značaj regulacije  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50</cp:revision>
  <dcterms:created xsi:type="dcterms:W3CDTF">2013-05-12T15:50:39Z</dcterms:created>
  <dcterms:modified xsi:type="dcterms:W3CDTF">2013-05-14T06:40:18Z</dcterms:modified>
</cp:coreProperties>
</file>